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280" r:id="rId5"/>
    <p:sldId id="282" r:id="rId6"/>
    <p:sldId id="281" r:id="rId7"/>
    <p:sldId id="283" r:id="rId8"/>
    <p:sldId id="286" r:id="rId9"/>
    <p:sldId id="287" r:id="rId10"/>
    <p:sldId id="284" r:id="rId11"/>
    <p:sldId id="285" r:id="rId12"/>
    <p:sldId id="288" r:id="rId13"/>
    <p:sldId id="289" r:id="rId14"/>
    <p:sldId id="290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19" autoAdjust="0"/>
  </p:normalViewPr>
  <p:slideViewPr>
    <p:cSldViewPr snapToGrid="0">
      <p:cViewPr varScale="1">
        <p:scale>
          <a:sx n="73" d="100"/>
          <a:sy n="73" d="100"/>
        </p:scale>
        <p:origin x="61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817CCF5-DA3F-4E5F-BE7C-D8111B2BFEBA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accent2_2" csCatId="accent2" phldr="1"/>
      <dgm:spPr/>
      <dgm:t>
        <a:bodyPr/>
        <a:lstStyle/>
        <a:p>
          <a:endParaRPr lang="en-US"/>
        </a:p>
      </dgm:t>
    </dgm:pt>
    <dgm:pt modelId="{E754A2A0-41CE-428B-9DDC-DCD1FD12D16A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Data Preprocessing</a:t>
          </a:r>
        </a:p>
      </dgm:t>
    </dgm:pt>
    <dgm:pt modelId="{BE164097-A5AA-4EA1-9E64-D7FCD4DD2A4E}" type="parTrans" cxnId="{507A74C7-FEAF-4A4C-9250-0613CBC2F127}">
      <dgm:prSet/>
      <dgm:spPr/>
      <dgm:t>
        <a:bodyPr/>
        <a:lstStyle/>
        <a:p>
          <a:endParaRPr lang="en-US"/>
        </a:p>
      </dgm:t>
    </dgm:pt>
    <dgm:pt modelId="{02D8D4EF-9694-45C7-AF26-E20371B3C352}" type="sibTrans" cxnId="{507A74C7-FEAF-4A4C-9250-0613CBC2F127}">
      <dgm:prSet/>
      <dgm:spPr/>
      <dgm:t>
        <a:bodyPr/>
        <a:lstStyle/>
        <a:p>
          <a:endParaRPr lang="en-US"/>
        </a:p>
      </dgm:t>
    </dgm:pt>
    <dgm:pt modelId="{C2F66EED-74C3-4F36-A1D4-8AFCBB00993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Do data transformation and cleaning in power query</a:t>
          </a:r>
        </a:p>
      </dgm:t>
    </dgm:pt>
    <dgm:pt modelId="{5CF5C62A-BD1A-4922-92B6-33ECA44C1F76}" type="parTrans" cxnId="{7A243DB8-C0B8-4718-B558-CE939B8FF03E}">
      <dgm:prSet/>
      <dgm:spPr/>
      <dgm:t>
        <a:bodyPr/>
        <a:lstStyle/>
        <a:p>
          <a:endParaRPr lang="en-US"/>
        </a:p>
      </dgm:t>
    </dgm:pt>
    <dgm:pt modelId="{F9BAA161-AAEC-4A41-B4D9-A27EAD80526E}" type="sibTrans" cxnId="{7A243DB8-C0B8-4718-B558-CE939B8FF03E}">
      <dgm:prSet/>
      <dgm:spPr/>
      <dgm:t>
        <a:bodyPr/>
        <a:lstStyle/>
        <a:p>
          <a:endParaRPr lang="en-US"/>
        </a:p>
      </dgm:t>
    </dgm:pt>
    <dgm:pt modelId="{DCCE571A-4D30-4294-ABAF-6885F619D2D9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Create Metrics</a:t>
          </a:r>
        </a:p>
      </dgm:t>
    </dgm:pt>
    <dgm:pt modelId="{3AD83C96-5A95-4337-BF2D-97454AF7F108}" type="parTrans" cxnId="{E70347E4-4461-4B80-8927-4CA0AEBFAAF8}">
      <dgm:prSet/>
      <dgm:spPr/>
      <dgm:t>
        <a:bodyPr/>
        <a:lstStyle/>
        <a:p>
          <a:endParaRPr lang="en-US"/>
        </a:p>
      </dgm:t>
    </dgm:pt>
    <dgm:pt modelId="{2C1DF6EC-6090-4926-A556-3D2417B7F2AA}" type="sibTrans" cxnId="{E70347E4-4461-4B80-8927-4CA0AEBFAAF8}">
      <dgm:prSet/>
      <dgm:spPr/>
      <dgm:t>
        <a:bodyPr/>
        <a:lstStyle/>
        <a:p>
          <a:endParaRPr lang="en-US"/>
        </a:p>
      </dgm:t>
    </dgm:pt>
    <dgm:pt modelId="{B4C55E9F-B5C0-4AD1-919B-D2D83AC9CD4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Do the quantitative assessment</a:t>
          </a:r>
        </a:p>
      </dgm:t>
    </dgm:pt>
    <dgm:pt modelId="{D1B05DEA-DFE0-4560-B75F-1C2BCB67A7C6}" type="parTrans" cxnId="{B2BEE9D2-644C-400C-8E33-2C4491C5B104}">
      <dgm:prSet/>
      <dgm:spPr/>
      <dgm:t>
        <a:bodyPr/>
        <a:lstStyle/>
        <a:p>
          <a:endParaRPr lang="en-US"/>
        </a:p>
      </dgm:t>
    </dgm:pt>
    <dgm:pt modelId="{A6301E27-5ACC-4907-A7C8-B41877235C87}" type="sibTrans" cxnId="{B2BEE9D2-644C-400C-8E33-2C4491C5B104}">
      <dgm:prSet/>
      <dgm:spPr/>
      <dgm:t>
        <a:bodyPr/>
        <a:lstStyle/>
        <a:p>
          <a:endParaRPr lang="en-US"/>
        </a:p>
      </dgm:t>
    </dgm:pt>
    <dgm:pt modelId="{1C1B28B7-2609-4BAA-AAAB-5801EDFD334C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Dashboarding</a:t>
          </a:r>
        </a:p>
      </dgm:t>
    </dgm:pt>
    <dgm:pt modelId="{2BF5F791-D223-44A4-B231-6C3F4B786D08}" type="parTrans" cxnId="{05037335-2E5B-48BE-86A9-5372B1A16299}">
      <dgm:prSet/>
      <dgm:spPr/>
      <dgm:t>
        <a:bodyPr/>
        <a:lstStyle/>
        <a:p>
          <a:endParaRPr lang="en-US"/>
        </a:p>
      </dgm:t>
    </dgm:pt>
    <dgm:pt modelId="{A432C086-9156-4D32-A06E-6E237CC66D92}" type="sibTrans" cxnId="{05037335-2E5B-48BE-86A9-5372B1A16299}">
      <dgm:prSet/>
      <dgm:spPr/>
      <dgm:t>
        <a:bodyPr/>
        <a:lstStyle/>
        <a:p>
          <a:endParaRPr lang="en-US"/>
        </a:p>
      </dgm:t>
    </dgm:pt>
    <dgm:pt modelId="{28C188E4-A3B1-47AF-802E-B2DED21921B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Do the visualizations for all metrics and data to easily find out the insight</a:t>
          </a:r>
        </a:p>
      </dgm:t>
    </dgm:pt>
    <dgm:pt modelId="{C89C556F-BA69-4B68-9F7C-1121B26764B0}" type="parTrans" cxnId="{B807BF75-BC86-4A84-AB83-7B8BC68E737C}">
      <dgm:prSet/>
      <dgm:spPr/>
      <dgm:t>
        <a:bodyPr/>
        <a:lstStyle/>
        <a:p>
          <a:endParaRPr lang="en-US"/>
        </a:p>
      </dgm:t>
    </dgm:pt>
    <dgm:pt modelId="{7BEFF1EA-4DB5-4BD3-A89B-DF0184626A1A}" type="sibTrans" cxnId="{B807BF75-BC86-4A84-AB83-7B8BC68E737C}">
      <dgm:prSet/>
      <dgm:spPr/>
      <dgm:t>
        <a:bodyPr/>
        <a:lstStyle/>
        <a:p>
          <a:endParaRPr lang="en-US"/>
        </a:p>
      </dgm:t>
    </dgm:pt>
    <dgm:pt modelId="{071926C8-9E08-4BE0-A1E4-133B16FF713E}" type="pres">
      <dgm:prSet presAssocID="{E817CCF5-DA3F-4E5F-BE7C-D8111B2BFEBA}" presName="root" presStyleCnt="0">
        <dgm:presLayoutVars>
          <dgm:dir/>
          <dgm:resizeHandles val="exact"/>
        </dgm:presLayoutVars>
      </dgm:prSet>
      <dgm:spPr/>
    </dgm:pt>
    <dgm:pt modelId="{1DA6F9F3-4A7F-42F9-8B77-7BD552F03105}" type="pres">
      <dgm:prSet presAssocID="{E754A2A0-41CE-428B-9DDC-DCD1FD12D16A}" presName="compNode" presStyleCnt="0"/>
      <dgm:spPr/>
    </dgm:pt>
    <dgm:pt modelId="{AF72813A-2810-4A52-BE92-611D54918694}" type="pres">
      <dgm:prSet presAssocID="{E754A2A0-41CE-428B-9DDC-DCD1FD12D16A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0FF9AC2C-F836-43CA-8259-A20F609F4C83}" type="pres">
      <dgm:prSet presAssocID="{E754A2A0-41CE-428B-9DDC-DCD1FD12D16A}" presName="iconSpace" presStyleCnt="0"/>
      <dgm:spPr/>
    </dgm:pt>
    <dgm:pt modelId="{DF27DA54-DCB6-45F4-890E-F7DCC5A4BE12}" type="pres">
      <dgm:prSet presAssocID="{E754A2A0-41CE-428B-9DDC-DCD1FD12D16A}" presName="parTx" presStyleLbl="revTx" presStyleIdx="0" presStyleCnt="6">
        <dgm:presLayoutVars>
          <dgm:chMax val="0"/>
          <dgm:chPref val="0"/>
        </dgm:presLayoutVars>
      </dgm:prSet>
      <dgm:spPr/>
    </dgm:pt>
    <dgm:pt modelId="{E3A03C26-8C60-4D73-A4C2-0678A1DD3B31}" type="pres">
      <dgm:prSet presAssocID="{E754A2A0-41CE-428B-9DDC-DCD1FD12D16A}" presName="txSpace" presStyleCnt="0"/>
      <dgm:spPr/>
    </dgm:pt>
    <dgm:pt modelId="{DD091D0A-5A25-4241-91F3-18D32B0BDD4F}" type="pres">
      <dgm:prSet presAssocID="{E754A2A0-41CE-428B-9DDC-DCD1FD12D16A}" presName="desTx" presStyleLbl="revTx" presStyleIdx="1" presStyleCnt="6">
        <dgm:presLayoutVars/>
      </dgm:prSet>
      <dgm:spPr/>
    </dgm:pt>
    <dgm:pt modelId="{2564C0D4-4875-421D-81DB-70BF6751BBA7}" type="pres">
      <dgm:prSet presAssocID="{02D8D4EF-9694-45C7-AF26-E20371B3C352}" presName="sibTrans" presStyleCnt="0"/>
      <dgm:spPr/>
    </dgm:pt>
    <dgm:pt modelId="{3076B9F9-EC92-4653-AC03-C71FD5E9A400}" type="pres">
      <dgm:prSet presAssocID="{DCCE571A-4D30-4294-ABAF-6885F619D2D9}" presName="compNode" presStyleCnt="0"/>
      <dgm:spPr/>
    </dgm:pt>
    <dgm:pt modelId="{210823F6-AC1A-46E3-9D99-A319DF497539}" type="pres">
      <dgm:prSet presAssocID="{DCCE571A-4D30-4294-ABAF-6885F619D2D9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2F262968-0DF4-4BB1-BD25-0ED2829FA45D}" type="pres">
      <dgm:prSet presAssocID="{DCCE571A-4D30-4294-ABAF-6885F619D2D9}" presName="iconSpace" presStyleCnt="0"/>
      <dgm:spPr/>
    </dgm:pt>
    <dgm:pt modelId="{3C1752BD-6530-4141-80E9-9A0923780DCB}" type="pres">
      <dgm:prSet presAssocID="{DCCE571A-4D30-4294-ABAF-6885F619D2D9}" presName="parTx" presStyleLbl="revTx" presStyleIdx="2" presStyleCnt="6">
        <dgm:presLayoutVars>
          <dgm:chMax val="0"/>
          <dgm:chPref val="0"/>
        </dgm:presLayoutVars>
      </dgm:prSet>
      <dgm:spPr/>
    </dgm:pt>
    <dgm:pt modelId="{C393D316-1AB7-4A24-B8A5-3485F2713F88}" type="pres">
      <dgm:prSet presAssocID="{DCCE571A-4D30-4294-ABAF-6885F619D2D9}" presName="txSpace" presStyleCnt="0"/>
      <dgm:spPr/>
    </dgm:pt>
    <dgm:pt modelId="{7CD40649-A74C-4AD8-B9D0-2573A1955C91}" type="pres">
      <dgm:prSet presAssocID="{DCCE571A-4D30-4294-ABAF-6885F619D2D9}" presName="desTx" presStyleLbl="revTx" presStyleIdx="3" presStyleCnt="6">
        <dgm:presLayoutVars/>
      </dgm:prSet>
      <dgm:spPr/>
    </dgm:pt>
    <dgm:pt modelId="{9A7327AD-D2A8-4CB1-B3E0-7543B1D84369}" type="pres">
      <dgm:prSet presAssocID="{2C1DF6EC-6090-4926-A556-3D2417B7F2AA}" presName="sibTrans" presStyleCnt="0"/>
      <dgm:spPr/>
    </dgm:pt>
    <dgm:pt modelId="{13BCBAD6-8F08-4029-90C7-8E8A0D0733DD}" type="pres">
      <dgm:prSet presAssocID="{1C1B28B7-2609-4BAA-AAAB-5801EDFD334C}" presName="compNode" presStyleCnt="0"/>
      <dgm:spPr/>
    </dgm:pt>
    <dgm:pt modelId="{B0A3ABD2-C471-4A21-8AEF-3843C86919E1}" type="pres">
      <dgm:prSet presAssocID="{1C1B28B7-2609-4BAA-AAAB-5801EDFD334C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C05B68FE-639F-4FA9-A205-D74CFD77C39F}" type="pres">
      <dgm:prSet presAssocID="{1C1B28B7-2609-4BAA-AAAB-5801EDFD334C}" presName="iconSpace" presStyleCnt="0"/>
      <dgm:spPr/>
    </dgm:pt>
    <dgm:pt modelId="{C4D97C04-1692-4931-9A64-809D862C1739}" type="pres">
      <dgm:prSet presAssocID="{1C1B28B7-2609-4BAA-AAAB-5801EDFD334C}" presName="parTx" presStyleLbl="revTx" presStyleIdx="4" presStyleCnt="6">
        <dgm:presLayoutVars>
          <dgm:chMax val="0"/>
          <dgm:chPref val="0"/>
        </dgm:presLayoutVars>
      </dgm:prSet>
      <dgm:spPr/>
    </dgm:pt>
    <dgm:pt modelId="{62A868A2-37A4-4832-B3F5-E1EA98BA3648}" type="pres">
      <dgm:prSet presAssocID="{1C1B28B7-2609-4BAA-AAAB-5801EDFD334C}" presName="txSpace" presStyleCnt="0"/>
      <dgm:spPr/>
    </dgm:pt>
    <dgm:pt modelId="{6418EBED-F111-425B-8EE2-06B8B2297A68}" type="pres">
      <dgm:prSet presAssocID="{1C1B28B7-2609-4BAA-AAAB-5801EDFD334C}" presName="desTx" presStyleLbl="revTx" presStyleIdx="5" presStyleCnt="6">
        <dgm:presLayoutVars/>
      </dgm:prSet>
      <dgm:spPr/>
    </dgm:pt>
  </dgm:ptLst>
  <dgm:cxnLst>
    <dgm:cxn modelId="{079E1015-BF7E-499A-99C0-BA5607789253}" type="presOf" srcId="{E754A2A0-41CE-428B-9DDC-DCD1FD12D16A}" destId="{DF27DA54-DCB6-45F4-890E-F7DCC5A4BE12}" srcOrd="0" destOrd="0" presId="urn:microsoft.com/office/officeart/2018/5/layout/CenteredIconLabelDescriptionList"/>
    <dgm:cxn modelId="{05037335-2E5B-48BE-86A9-5372B1A16299}" srcId="{E817CCF5-DA3F-4E5F-BE7C-D8111B2BFEBA}" destId="{1C1B28B7-2609-4BAA-AAAB-5801EDFD334C}" srcOrd="2" destOrd="0" parTransId="{2BF5F791-D223-44A4-B231-6C3F4B786D08}" sibTransId="{A432C086-9156-4D32-A06E-6E237CC66D92}"/>
    <dgm:cxn modelId="{1CCE1B3A-0A40-44CD-A839-C37BCA6E0D94}" type="presOf" srcId="{B4C55E9F-B5C0-4AD1-919B-D2D83AC9CD40}" destId="{7CD40649-A74C-4AD8-B9D0-2573A1955C91}" srcOrd="0" destOrd="0" presId="urn:microsoft.com/office/officeart/2018/5/layout/CenteredIconLabelDescriptionList"/>
    <dgm:cxn modelId="{C5FF5745-4781-44B9-BC29-74DCE41C1172}" type="presOf" srcId="{DCCE571A-4D30-4294-ABAF-6885F619D2D9}" destId="{3C1752BD-6530-4141-80E9-9A0923780DCB}" srcOrd="0" destOrd="0" presId="urn:microsoft.com/office/officeart/2018/5/layout/CenteredIconLabelDescriptionList"/>
    <dgm:cxn modelId="{6F7E1B4A-66A4-466F-97C5-ED0892509BF2}" type="presOf" srcId="{28C188E4-A3B1-47AF-802E-B2DED21921BA}" destId="{6418EBED-F111-425B-8EE2-06B8B2297A68}" srcOrd="0" destOrd="0" presId="urn:microsoft.com/office/officeart/2018/5/layout/CenteredIconLabelDescriptionList"/>
    <dgm:cxn modelId="{B807BF75-BC86-4A84-AB83-7B8BC68E737C}" srcId="{1C1B28B7-2609-4BAA-AAAB-5801EDFD334C}" destId="{28C188E4-A3B1-47AF-802E-B2DED21921BA}" srcOrd="0" destOrd="0" parTransId="{C89C556F-BA69-4B68-9F7C-1121B26764B0}" sibTransId="{7BEFF1EA-4DB5-4BD3-A89B-DF0184626A1A}"/>
    <dgm:cxn modelId="{4D6131AC-1805-4438-A39D-4F587C933D11}" type="presOf" srcId="{E817CCF5-DA3F-4E5F-BE7C-D8111B2BFEBA}" destId="{071926C8-9E08-4BE0-A1E4-133B16FF713E}" srcOrd="0" destOrd="0" presId="urn:microsoft.com/office/officeart/2018/5/layout/CenteredIconLabelDescriptionList"/>
    <dgm:cxn modelId="{7A243DB8-C0B8-4718-B558-CE939B8FF03E}" srcId="{E754A2A0-41CE-428B-9DDC-DCD1FD12D16A}" destId="{C2F66EED-74C3-4F36-A1D4-8AFCBB009938}" srcOrd="0" destOrd="0" parTransId="{5CF5C62A-BD1A-4922-92B6-33ECA44C1F76}" sibTransId="{F9BAA161-AAEC-4A41-B4D9-A27EAD80526E}"/>
    <dgm:cxn modelId="{507A74C7-FEAF-4A4C-9250-0613CBC2F127}" srcId="{E817CCF5-DA3F-4E5F-BE7C-D8111B2BFEBA}" destId="{E754A2A0-41CE-428B-9DDC-DCD1FD12D16A}" srcOrd="0" destOrd="0" parTransId="{BE164097-A5AA-4EA1-9E64-D7FCD4DD2A4E}" sibTransId="{02D8D4EF-9694-45C7-AF26-E20371B3C352}"/>
    <dgm:cxn modelId="{B51342D1-507F-4538-B2E7-CC8612277523}" type="presOf" srcId="{1C1B28B7-2609-4BAA-AAAB-5801EDFD334C}" destId="{C4D97C04-1692-4931-9A64-809D862C1739}" srcOrd="0" destOrd="0" presId="urn:microsoft.com/office/officeart/2018/5/layout/CenteredIconLabelDescriptionList"/>
    <dgm:cxn modelId="{B2BEE9D2-644C-400C-8E33-2C4491C5B104}" srcId="{DCCE571A-4D30-4294-ABAF-6885F619D2D9}" destId="{B4C55E9F-B5C0-4AD1-919B-D2D83AC9CD40}" srcOrd="0" destOrd="0" parTransId="{D1B05DEA-DFE0-4560-B75F-1C2BCB67A7C6}" sibTransId="{A6301E27-5ACC-4907-A7C8-B41877235C87}"/>
    <dgm:cxn modelId="{E70347E4-4461-4B80-8927-4CA0AEBFAAF8}" srcId="{E817CCF5-DA3F-4E5F-BE7C-D8111B2BFEBA}" destId="{DCCE571A-4D30-4294-ABAF-6885F619D2D9}" srcOrd="1" destOrd="0" parTransId="{3AD83C96-5A95-4337-BF2D-97454AF7F108}" sibTransId="{2C1DF6EC-6090-4926-A556-3D2417B7F2AA}"/>
    <dgm:cxn modelId="{55A931F7-B2A3-4173-A574-A80CB726BAE2}" type="presOf" srcId="{C2F66EED-74C3-4F36-A1D4-8AFCBB009938}" destId="{DD091D0A-5A25-4241-91F3-18D32B0BDD4F}" srcOrd="0" destOrd="0" presId="urn:microsoft.com/office/officeart/2018/5/layout/CenteredIconLabelDescriptionList"/>
    <dgm:cxn modelId="{87DD2528-CB43-4F2F-AD70-34B2C76F4974}" type="presParOf" srcId="{071926C8-9E08-4BE0-A1E4-133B16FF713E}" destId="{1DA6F9F3-4A7F-42F9-8B77-7BD552F03105}" srcOrd="0" destOrd="0" presId="urn:microsoft.com/office/officeart/2018/5/layout/CenteredIconLabelDescriptionList"/>
    <dgm:cxn modelId="{C7D85599-D34F-41B3-ACEB-0C058EB1F61E}" type="presParOf" srcId="{1DA6F9F3-4A7F-42F9-8B77-7BD552F03105}" destId="{AF72813A-2810-4A52-BE92-611D54918694}" srcOrd="0" destOrd="0" presId="urn:microsoft.com/office/officeart/2018/5/layout/CenteredIconLabelDescriptionList"/>
    <dgm:cxn modelId="{C48669E0-1E6E-4350-9DF8-08B6FB55FE83}" type="presParOf" srcId="{1DA6F9F3-4A7F-42F9-8B77-7BD552F03105}" destId="{0FF9AC2C-F836-43CA-8259-A20F609F4C83}" srcOrd="1" destOrd="0" presId="urn:microsoft.com/office/officeart/2018/5/layout/CenteredIconLabelDescriptionList"/>
    <dgm:cxn modelId="{99FB1C93-FBB0-428C-B3D1-D2EC3308D436}" type="presParOf" srcId="{1DA6F9F3-4A7F-42F9-8B77-7BD552F03105}" destId="{DF27DA54-DCB6-45F4-890E-F7DCC5A4BE12}" srcOrd="2" destOrd="0" presId="urn:microsoft.com/office/officeart/2018/5/layout/CenteredIconLabelDescriptionList"/>
    <dgm:cxn modelId="{D2C113FF-430C-42FA-B64E-13ACE978DEE7}" type="presParOf" srcId="{1DA6F9F3-4A7F-42F9-8B77-7BD552F03105}" destId="{E3A03C26-8C60-4D73-A4C2-0678A1DD3B31}" srcOrd="3" destOrd="0" presId="urn:microsoft.com/office/officeart/2018/5/layout/CenteredIconLabelDescriptionList"/>
    <dgm:cxn modelId="{C10D59DD-0D52-4682-AC9F-5873A75B6FEF}" type="presParOf" srcId="{1DA6F9F3-4A7F-42F9-8B77-7BD552F03105}" destId="{DD091D0A-5A25-4241-91F3-18D32B0BDD4F}" srcOrd="4" destOrd="0" presId="urn:microsoft.com/office/officeart/2018/5/layout/CenteredIconLabelDescriptionList"/>
    <dgm:cxn modelId="{0510082E-5DF2-42DD-AE6C-D1E60730D4E3}" type="presParOf" srcId="{071926C8-9E08-4BE0-A1E4-133B16FF713E}" destId="{2564C0D4-4875-421D-81DB-70BF6751BBA7}" srcOrd="1" destOrd="0" presId="urn:microsoft.com/office/officeart/2018/5/layout/CenteredIconLabelDescriptionList"/>
    <dgm:cxn modelId="{E144C32E-E72B-4991-B9EC-93820D68CFB5}" type="presParOf" srcId="{071926C8-9E08-4BE0-A1E4-133B16FF713E}" destId="{3076B9F9-EC92-4653-AC03-C71FD5E9A400}" srcOrd="2" destOrd="0" presId="urn:microsoft.com/office/officeart/2018/5/layout/CenteredIconLabelDescriptionList"/>
    <dgm:cxn modelId="{66AB50A5-3D6E-4CE8-9C00-3540BF3A682A}" type="presParOf" srcId="{3076B9F9-EC92-4653-AC03-C71FD5E9A400}" destId="{210823F6-AC1A-46E3-9D99-A319DF497539}" srcOrd="0" destOrd="0" presId="urn:microsoft.com/office/officeart/2018/5/layout/CenteredIconLabelDescriptionList"/>
    <dgm:cxn modelId="{BB0A9168-4CEF-4C37-AA4F-28A0F96C5AAE}" type="presParOf" srcId="{3076B9F9-EC92-4653-AC03-C71FD5E9A400}" destId="{2F262968-0DF4-4BB1-BD25-0ED2829FA45D}" srcOrd="1" destOrd="0" presId="urn:microsoft.com/office/officeart/2018/5/layout/CenteredIconLabelDescriptionList"/>
    <dgm:cxn modelId="{05D1054F-4CFA-4960-9C76-474461246A75}" type="presParOf" srcId="{3076B9F9-EC92-4653-AC03-C71FD5E9A400}" destId="{3C1752BD-6530-4141-80E9-9A0923780DCB}" srcOrd="2" destOrd="0" presId="urn:microsoft.com/office/officeart/2018/5/layout/CenteredIconLabelDescriptionList"/>
    <dgm:cxn modelId="{021DA957-19C0-48AF-82E6-5EF64E6E4350}" type="presParOf" srcId="{3076B9F9-EC92-4653-AC03-C71FD5E9A400}" destId="{C393D316-1AB7-4A24-B8A5-3485F2713F88}" srcOrd="3" destOrd="0" presId="urn:microsoft.com/office/officeart/2018/5/layout/CenteredIconLabelDescriptionList"/>
    <dgm:cxn modelId="{E4E1ED22-2207-49AD-89BF-A68B1DCF8B24}" type="presParOf" srcId="{3076B9F9-EC92-4653-AC03-C71FD5E9A400}" destId="{7CD40649-A74C-4AD8-B9D0-2573A1955C91}" srcOrd="4" destOrd="0" presId="urn:microsoft.com/office/officeart/2018/5/layout/CenteredIconLabelDescriptionList"/>
    <dgm:cxn modelId="{E12208AE-A278-4C0F-9A95-B2A9F1FA788C}" type="presParOf" srcId="{071926C8-9E08-4BE0-A1E4-133B16FF713E}" destId="{9A7327AD-D2A8-4CB1-B3E0-7543B1D84369}" srcOrd="3" destOrd="0" presId="urn:microsoft.com/office/officeart/2018/5/layout/CenteredIconLabelDescriptionList"/>
    <dgm:cxn modelId="{04AF0028-0607-4319-870D-38F76BAD13CF}" type="presParOf" srcId="{071926C8-9E08-4BE0-A1E4-133B16FF713E}" destId="{13BCBAD6-8F08-4029-90C7-8E8A0D0733DD}" srcOrd="4" destOrd="0" presId="urn:microsoft.com/office/officeart/2018/5/layout/CenteredIconLabelDescriptionList"/>
    <dgm:cxn modelId="{6A4CD51F-23AC-49BF-A6C9-263678EFDC1A}" type="presParOf" srcId="{13BCBAD6-8F08-4029-90C7-8E8A0D0733DD}" destId="{B0A3ABD2-C471-4A21-8AEF-3843C86919E1}" srcOrd="0" destOrd="0" presId="urn:microsoft.com/office/officeart/2018/5/layout/CenteredIconLabelDescriptionList"/>
    <dgm:cxn modelId="{09B630B3-6E33-4A75-A9D0-DB0F7EABE59A}" type="presParOf" srcId="{13BCBAD6-8F08-4029-90C7-8E8A0D0733DD}" destId="{C05B68FE-639F-4FA9-A205-D74CFD77C39F}" srcOrd="1" destOrd="0" presId="urn:microsoft.com/office/officeart/2018/5/layout/CenteredIconLabelDescriptionList"/>
    <dgm:cxn modelId="{54C79EE1-3818-4202-8586-5211607DA0B9}" type="presParOf" srcId="{13BCBAD6-8F08-4029-90C7-8E8A0D0733DD}" destId="{C4D97C04-1692-4931-9A64-809D862C1739}" srcOrd="2" destOrd="0" presId="urn:microsoft.com/office/officeart/2018/5/layout/CenteredIconLabelDescriptionList"/>
    <dgm:cxn modelId="{18E2766E-C663-4DEC-B900-6C8AE4D2800E}" type="presParOf" srcId="{13BCBAD6-8F08-4029-90C7-8E8A0D0733DD}" destId="{62A868A2-37A4-4832-B3F5-E1EA98BA3648}" srcOrd="3" destOrd="0" presId="urn:microsoft.com/office/officeart/2018/5/layout/CenteredIconLabelDescriptionList"/>
    <dgm:cxn modelId="{9E5F65AC-D550-43B1-ABB5-AF4466613C81}" type="presParOf" srcId="{13BCBAD6-8F08-4029-90C7-8E8A0D0733DD}" destId="{6418EBED-F111-425B-8EE2-06B8B2297A68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72813A-2810-4A52-BE92-611D54918694}">
      <dsp:nvSpPr>
        <dsp:cNvPr id="0" name=""/>
        <dsp:cNvSpPr/>
      </dsp:nvSpPr>
      <dsp:spPr>
        <a:xfrm>
          <a:off x="1007868" y="604947"/>
          <a:ext cx="1080843" cy="108084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27DA54-DCB6-45F4-890E-F7DCC5A4BE12}">
      <dsp:nvSpPr>
        <dsp:cNvPr id="0" name=""/>
        <dsp:cNvSpPr/>
      </dsp:nvSpPr>
      <dsp:spPr>
        <a:xfrm>
          <a:off x="4228" y="1793500"/>
          <a:ext cx="3088125" cy="4632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557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600" kern="1200" dirty="0"/>
            <a:t>Data Preprocessing</a:t>
          </a:r>
        </a:p>
      </dsp:txBody>
      <dsp:txXfrm>
        <a:off x="4228" y="1793500"/>
        <a:ext cx="3088125" cy="463218"/>
      </dsp:txXfrm>
    </dsp:sp>
    <dsp:sp modelId="{DD091D0A-5A25-4241-91F3-18D32B0BDD4F}">
      <dsp:nvSpPr>
        <dsp:cNvPr id="0" name=""/>
        <dsp:cNvSpPr/>
      </dsp:nvSpPr>
      <dsp:spPr>
        <a:xfrm>
          <a:off x="4228" y="2306816"/>
          <a:ext cx="3088125" cy="8029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Do data transformation and cleaning in power query</a:t>
          </a:r>
        </a:p>
      </dsp:txBody>
      <dsp:txXfrm>
        <a:off x="4228" y="2306816"/>
        <a:ext cx="3088125" cy="802986"/>
      </dsp:txXfrm>
    </dsp:sp>
    <dsp:sp modelId="{210823F6-AC1A-46E3-9D99-A319DF497539}">
      <dsp:nvSpPr>
        <dsp:cNvPr id="0" name=""/>
        <dsp:cNvSpPr/>
      </dsp:nvSpPr>
      <dsp:spPr>
        <a:xfrm>
          <a:off x="4636415" y="604947"/>
          <a:ext cx="1080843" cy="108084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1752BD-6530-4141-80E9-9A0923780DCB}">
      <dsp:nvSpPr>
        <dsp:cNvPr id="0" name=""/>
        <dsp:cNvSpPr/>
      </dsp:nvSpPr>
      <dsp:spPr>
        <a:xfrm>
          <a:off x="3632774" y="1793500"/>
          <a:ext cx="3088125" cy="4632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557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600" kern="1200" dirty="0"/>
            <a:t>Create Metrics</a:t>
          </a:r>
        </a:p>
      </dsp:txBody>
      <dsp:txXfrm>
        <a:off x="3632774" y="1793500"/>
        <a:ext cx="3088125" cy="463218"/>
      </dsp:txXfrm>
    </dsp:sp>
    <dsp:sp modelId="{7CD40649-A74C-4AD8-B9D0-2573A1955C91}">
      <dsp:nvSpPr>
        <dsp:cNvPr id="0" name=""/>
        <dsp:cNvSpPr/>
      </dsp:nvSpPr>
      <dsp:spPr>
        <a:xfrm>
          <a:off x="3632774" y="2306816"/>
          <a:ext cx="3088125" cy="8029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Do the quantitative assessment</a:t>
          </a:r>
        </a:p>
      </dsp:txBody>
      <dsp:txXfrm>
        <a:off x="3632774" y="2306816"/>
        <a:ext cx="3088125" cy="802986"/>
      </dsp:txXfrm>
    </dsp:sp>
    <dsp:sp modelId="{B0A3ABD2-C471-4A21-8AEF-3843C86919E1}">
      <dsp:nvSpPr>
        <dsp:cNvPr id="0" name=""/>
        <dsp:cNvSpPr/>
      </dsp:nvSpPr>
      <dsp:spPr>
        <a:xfrm>
          <a:off x="8264962" y="604947"/>
          <a:ext cx="1080843" cy="108084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D97C04-1692-4931-9A64-809D862C1739}">
      <dsp:nvSpPr>
        <dsp:cNvPr id="0" name=""/>
        <dsp:cNvSpPr/>
      </dsp:nvSpPr>
      <dsp:spPr>
        <a:xfrm>
          <a:off x="7261321" y="1793500"/>
          <a:ext cx="3088125" cy="4632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557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600" kern="1200" dirty="0"/>
            <a:t>Dashboarding</a:t>
          </a:r>
        </a:p>
      </dsp:txBody>
      <dsp:txXfrm>
        <a:off x="7261321" y="1793500"/>
        <a:ext cx="3088125" cy="463218"/>
      </dsp:txXfrm>
    </dsp:sp>
    <dsp:sp modelId="{6418EBED-F111-425B-8EE2-06B8B2297A68}">
      <dsp:nvSpPr>
        <dsp:cNvPr id="0" name=""/>
        <dsp:cNvSpPr/>
      </dsp:nvSpPr>
      <dsp:spPr>
        <a:xfrm>
          <a:off x="7261321" y="2306816"/>
          <a:ext cx="3088125" cy="8029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Do the visualizations for all metrics and data to easily find out the insight</a:t>
          </a:r>
        </a:p>
      </dsp:txBody>
      <dsp:txXfrm>
        <a:off x="7261321" y="2306816"/>
        <a:ext cx="3088125" cy="80298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03-Oct-22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29819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03-Oct-22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98098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03-Oct-22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81927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03-Oct-22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520980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03-Oct-22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3243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03-Oct-22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7586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03-Oct-22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545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03-Oct-22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2771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03-Oct-22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42051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03-Oct-22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57741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03-Oct-22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3152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03-Oct-22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43349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03-Oct-22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5851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03-Oct-22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81491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03-Oct-22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25126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03-Oct-22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274407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large, sitting, white, numbers">
            <a:extLst>
              <a:ext uri="{FF2B5EF4-FFF2-40B4-BE49-F238E27FC236}">
                <a16:creationId xmlns:a16="http://schemas.microsoft.com/office/drawing/2014/main" id="{9A5D9ED1-DFCC-4799-89E2-D118451B98D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2" y="0"/>
            <a:ext cx="12191356" cy="6858000"/>
          </a:xfrm>
          <a:prstGeom prst="rect">
            <a:avLst/>
          </a:prstGeom>
        </p:spPr>
      </p:pic>
      <p:sp useBgFill="1">
        <p:nvSpPr>
          <p:cNvPr id="96" name="Freeform 5">
            <a:extLst>
              <a:ext uri="{FF2B5EF4-FFF2-40B4-BE49-F238E27FC236}">
                <a16:creationId xmlns:a16="http://schemas.microsoft.com/office/drawing/2014/main" id="{FE469E50-3893-4ED6-92BA-2985C32B0C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7131809" y="1385982"/>
            <a:ext cx="4031414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:a16="http://schemas.microsoft.com/office/drawing/2014/main" xmlns:p14="http://schemas.microsoft.com/office/powerpoint/2010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89962" y="1673524"/>
            <a:ext cx="3485073" cy="2420504"/>
          </a:xfrm>
        </p:spPr>
        <p:txBody>
          <a:bodyPr>
            <a:normAutofit/>
          </a:bodyPr>
          <a:lstStyle/>
          <a:p>
            <a:pPr algn="l"/>
            <a:r>
              <a:rPr lang="en-US" sz="4000" dirty="0"/>
              <a:t>ATM Loan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89965" y="4157933"/>
            <a:ext cx="3485072" cy="1026544"/>
          </a:xfrm>
        </p:spPr>
        <p:txBody>
          <a:bodyPr>
            <a:normAutofit/>
          </a:bodyPr>
          <a:lstStyle/>
          <a:p>
            <a:pPr algn="l"/>
            <a:endParaRPr lang="en-US" sz="2300" dirty="0">
              <a:solidFill>
                <a:srgbClr val="5792B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31201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855D9-23E0-4BD7-A0E1-133AEA49C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Metrics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E8DF75-ACE5-4142-ADAE-824D87B4E9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866900"/>
            <a:ext cx="10353762" cy="3924299"/>
          </a:xfrm>
        </p:spPr>
        <p:txBody>
          <a:bodyPr/>
          <a:lstStyle/>
          <a:p>
            <a:pPr marL="36900" indent="0" algn="just">
              <a:buNone/>
            </a:pPr>
            <a:r>
              <a:rPr lang="en-US" dirty="0"/>
              <a:t>Calculated metrics to map client by city and location. See the most used ATM Type and client order by year.</a:t>
            </a:r>
          </a:p>
        </p:txBody>
      </p:sp>
    </p:spTree>
    <p:extLst>
      <p:ext uri="{BB962C8B-B14F-4D97-AF65-F5344CB8AC3E}">
        <p14:creationId xmlns:p14="http://schemas.microsoft.com/office/powerpoint/2010/main" val="36667015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855D9-23E0-4BD7-A0E1-133AEA49C1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457201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Dashboarding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E8DF75-ACE5-4142-ADAE-824D87B4E9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866900"/>
            <a:ext cx="10353762" cy="3924299"/>
          </a:xfrm>
        </p:spPr>
        <p:txBody>
          <a:bodyPr/>
          <a:lstStyle/>
          <a:p>
            <a:pPr marL="36900" indent="0" algn="just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CDC5B7-DD05-4B37-ABAA-05CF3A0A16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7740" y="1135596"/>
            <a:ext cx="9685872" cy="5386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5304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C7059-2DC5-4976-9AB9-D5268F4FC3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2800350"/>
            <a:ext cx="10353762" cy="1257300"/>
          </a:xfrm>
        </p:spPr>
        <p:txBody>
          <a:bodyPr>
            <a:normAutofit/>
          </a:bodyPr>
          <a:lstStyle/>
          <a:p>
            <a:r>
              <a:rPr lang="en-US" sz="2800" i="1" dirty="0"/>
              <a:t>This dataset is provided by </a:t>
            </a:r>
            <a:r>
              <a:rPr lang="en-US" sz="2800" i="1" dirty="0" err="1"/>
              <a:t>Mitramas</a:t>
            </a:r>
            <a:r>
              <a:rPr lang="en-US" sz="2800" i="1" dirty="0"/>
              <a:t> Infosys Global</a:t>
            </a:r>
          </a:p>
        </p:txBody>
      </p:sp>
    </p:spTree>
    <p:extLst>
      <p:ext uri="{BB962C8B-B14F-4D97-AF65-F5344CB8AC3E}">
        <p14:creationId xmlns:p14="http://schemas.microsoft.com/office/powerpoint/2010/main" val="409767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1F205-E8A9-4237-8AD2-ABD9BF694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>
            <a:normAutofit/>
          </a:bodyPr>
          <a:lstStyle/>
          <a:p>
            <a:r>
              <a:rPr lang="en-US" dirty="0"/>
              <a:t>Outline</a:t>
            </a:r>
          </a:p>
        </p:txBody>
      </p:sp>
      <p:graphicFrame>
        <p:nvGraphicFramePr>
          <p:cNvPr id="12" name="Content Placeholder 2" descr="SmartArt graphic">
            <a:extLst>
              <a:ext uri="{FF2B5EF4-FFF2-40B4-BE49-F238E27FC236}">
                <a16:creationId xmlns:a16="http://schemas.microsoft.com/office/drawing/2014/main" id="{1E5659A2-FA7D-4C38-864B-37B42C27540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02864598"/>
              </p:ext>
            </p:extLst>
          </p:nvPr>
        </p:nvGraphicFramePr>
        <p:xfrm>
          <a:off x="914400" y="2076450"/>
          <a:ext cx="10353675" cy="37147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2650774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855D9-23E0-4BD7-A0E1-133AEA49C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Data Preprocessing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E8DF75-ACE5-4142-ADAE-824D87B4E9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866900"/>
            <a:ext cx="10353762" cy="3924299"/>
          </a:xfrm>
        </p:spPr>
        <p:txBody>
          <a:bodyPr/>
          <a:lstStyle/>
          <a:p>
            <a:pPr marL="36900" indent="0" algn="just">
              <a:buNone/>
            </a:pPr>
            <a:r>
              <a:rPr lang="en-US" dirty="0"/>
              <a:t>Data is served in excel format, The first sheet is the “SEWA ATM” dataset. I deleted the “Masa </a:t>
            </a:r>
            <a:r>
              <a:rPr lang="en-US" dirty="0" err="1"/>
              <a:t>Sewa</a:t>
            </a:r>
            <a:r>
              <a:rPr lang="en-US" dirty="0"/>
              <a:t>” column because it has too many null values and I don’t know which column I can use to help me fill the null values. Communication with stakeholder is very important step, since I can’t do it so I just try my best. For the Delivery column, I remove the canceled order. In the “</a:t>
            </a:r>
            <a:r>
              <a:rPr lang="en-US" dirty="0" err="1"/>
              <a:t>Tanggal</a:t>
            </a:r>
            <a:r>
              <a:rPr lang="en-US" dirty="0"/>
              <a:t> request” column there are some null values, but in delivery column it says that the request is delivered, so I fill the null values using the previous date. The last I unpivoted the period and “</a:t>
            </a:r>
            <a:r>
              <a:rPr lang="en-US" dirty="0" err="1"/>
              <a:t>Tagihan</a:t>
            </a:r>
            <a:r>
              <a:rPr lang="en-US" dirty="0"/>
              <a:t>” column.</a:t>
            </a:r>
          </a:p>
        </p:txBody>
      </p:sp>
    </p:spTree>
    <p:extLst>
      <p:ext uri="{BB962C8B-B14F-4D97-AF65-F5344CB8AC3E}">
        <p14:creationId xmlns:p14="http://schemas.microsoft.com/office/powerpoint/2010/main" val="36925243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2808B-0A03-4CDE-9554-93831A2C2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1E383A-5821-46C7-91DC-99F8AECF24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E50ED7-8182-427E-9D2A-16AAD7A0CB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120" y="821577"/>
            <a:ext cx="11033760" cy="403871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AB91617-4117-4000-81B6-566F1395CF14}"/>
              </a:ext>
            </a:extLst>
          </p:cNvPr>
          <p:cNvSpPr txBox="1"/>
          <p:nvPr/>
        </p:nvSpPr>
        <p:spPr>
          <a:xfrm>
            <a:off x="3935304" y="5164965"/>
            <a:ext cx="4310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ATM Loan dataset before preprocessing</a:t>
            </a:r>
          </a:p>
        </p:txBody>
      </p:sp>
    </p:spTree>
    <p:extLst>
      <p:ext uri="{BB962C8B-B14F-4D97-AF65-F5344CB8AC3E}">
        <p14:creationId xmlns:p14="http://schemas.microsoft.com/office/powerpoint/2010/main" val="669019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88D48-BB47-491F-A924-73C590409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AA6953-244A-47DC-B9A2-E646DE19DE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3CABCE-64FA-477A-9A22-ED4D630E90C2}"/>
              </a:ext>
            </a:extLst>
          </p:cNvPr>
          <p:cNvSpPr txBox="1"/>
          <p:nvPr/>
        </p:nvSpPr>
        <p:spPr>
          <a:xfrm>
            <a:off x="3935303" y="6000749"/>
            <a:ext cx="4310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ATM Loan dataset after preprocessing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F8919EA-3D41-4677-9691-46EF15F7BD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4035" y="194090"/>
            <a:ext cx="9683930" cy="5816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5353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855D9-23E0-4BD7-A0E1-133AEA49C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Data Preprocessing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E8DF75-ACE5-4142-ADAE-824D87B4E9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866900"/>
            <a:ext cx="10353762" cy="3924299"/>
          </a:xfrm>
        </p:spPr>
        <p:txBody>
          <a:bodyPr/>
          <a:lstStyle/>
          <a:p>
            <a:pPr marL="36900" indent="0" algn="just">
              <a:buNone/>
            </a:pPr>
            <a:r>
              <a:rPr lang="en-US" dirty="0"/>
              <a:t>The second sheet is the activity dataset. I deleted the “</a:t>
            </a:r>
            <a:r>
              <a:rPr lang="en-US" dirty="0" err="1"/>
              <a:t>nomor</a:t>
            </a:r>
            <a:r>
              <a:rPr lang="en-US" dirty="0"/>
              <a:t> </a:t>
            </a:r>
            <a:r>
              <a:rPr lang="en-US" dirty="0" err="1"/>
              <a:t>tiket</a:t>
            </a:r>
            <a:r>
              <a:rPr lang="en-US" dirty="0"/>
              <a:t>”, status and “</a:t>
            </a:r>
            <a:r>
              <a:rPr lang="en-US" dirty="0" err="1"/>
              <a:t>Pilihan</a:t>
            </a:r>
            <a:r>
              <a:rPr lang="en-US" dirty="0"/>
              <a:t>” columns. I simply delete columns that contain all null values.</a:t>
            </a:r>
          </a:p>
        </p:txBody>
      </p:sp>
    </p:spTree>
    <p:extLst>
      <p:ext uri="{BB962C8B-B14F-4D97-AF65-F5344CB8AC3E}">
        <p14:creationId xmlns:p14="http://schemas.microsoft.com/office/powerpoint/2010/main" val="7315203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EF664-4060-41E9-A430-3F2B03F21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F199BE-3F5E-4AC4-A559-59AA8B3774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D3ED1E-EC71-4E0C-BED3-1B048381A9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13" y="1066801"/>
            <a:ext cx="11972925" cy="45434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7825B20-6395-46A8-9DAE-0BCBAA8E33BF}"/>
              </a:ext>
            </a:extLst>
          </p:cNvPr>
          <p:cNvSpPr txBox="1"/>
          <p:nvPr/>
        </p:nvSpPr>
        <p:spPr>
          <a:xfrm>
            <a:off x="3935303" y="5635110"/>
            <a:ext cx="4310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Activity dataset before preprocessing</a:t>
            </a:r>
          </a:p>
        </p:txBody>
      </p:sp>
    </p:spTree>
    <p:extLst>
      <p:ext uri="{BB962C8B-B14F-4D97-AF65-F5344CB8AC3E}">
        <p14:creationId xmlns:p14="http://schemas.microsoft.com/office/powerpoint/2010/main" val="26970829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EF664-4060-41E9-A430-3F2B03F21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F199BE-3F5E-4AC4-A559-59AA8B3774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825B20-6395-46A8-9DAE-0BCBAA8E33BF}"/>
              </a:ext>
            </a:extLst>
          </p:cNvPr>
          <p:cNvSpPr txBox="1"/>
          <p:nvPr/>
        </p:nvSpPr>
        <p:spPr>
          <a:xfrm>
            <a:off x="3935303" y="5635110"/>
            <a:ext cx="4310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Activity dataset after preprocessing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FDEC2A2-8C5C-44DF-B7E0-C06B0A8BEF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474" y="829460"/>
            <a:ext cx="11582400" cy="480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90483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Arial Nova">
      <a:majorFont>
        <a:latin typeface="Arial Nova Light"/>
        <a:ea typeface=""/>
        <a:cs typeface=""/>
      </a:majorFont>
      <a:minorFont>
        <a:latin typeface="Arial Nova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7E70FC5-1855-47AB-8CE1-CB3C873A898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30CB38EC-895A-4F8F-8F75-E263501ABB5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560E646-30AD-4BA0-97EA-A7A07DF5499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{5672130B-C188-43A9-8CDA-D8C7C6487960}tf11665031_win32</Template>
  <TotalTime>422</TotalTime>
  <Words>250</Words>
  <Application>Microsoft Office PowerPoint</Application>
  <PresentationFormat>Widescreen</PresentationFormat>
  <Paragraphs>20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 Nova</vt:lpstr>
      <vt:lpstr>Arial Nova Light</vt:lpstr>
      <vt:lpstr>Wingdings 2</vt:lpstr>
      <vt:lpstr>SlateVTI</vt:lpstr>
      <vt:lpstr>ATM Loan Analysis</vt:lpstr>
      <vt:lpstr>This dataset is provided by Mitramas Infosys Global</vt:lpstr>
      <vt:lpstr>Outline</vt:lpstr>
      <vt:lpstr>Data Preprocessing</vt:lpstr>
      <vt:lpstr>PowerPoint Presentation</vt:lpstr>
      <vt:lpstr>PowerPoint Presentation</vt:lpstr>
      <vt:lpstr>Data Preprocessing</vt:lpstr>
      <vt:lpstr>PowerPoint Presentation</vt:lpstr>
      <vt:lpstr>PowerPoint Presentation</vt:lpstr>
      <vt:lpstr>Metrics</vt:lpstr>
      <vt:lpstr>Dashboarding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Lorem Ipsum</dc:title>
  <dc:creator>Thalibar Rifqi</dc:creator>
  <cp:lastModifiedBy>Thalibar Rifqi</cp:lastModifiedBy>
  <cp:revision>12</cp:revision>
  <dcterms:created xsi:type="dcterms:W3CDTF">2022-10-03T02:15:55Z</dcterms:created>
  <dcterms:modified xsi:type="dcterms:W3CDTF">2022-10-03T09:18:31Z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